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3" r:id="rId4"/>
    <p:sldId id="261" r:id="rId5"/>
    <p:sldId id="262" r:id="rId6"/>
  </p:sldIdLst>
  <p:sldSz cx="12801600" cy="9601200" type="A3"/>
  <p:notesSz cx="10234613" cy="70993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000000"/>
          </p15:clr>
        </p15:guide>
        <p15:guide id="2" pos="4032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4">
          <p15:clr>
            <a:srgbClr val="000000"/>
          </p15:clr>
        </p15:guide>
        <p15:guide id="2" pos="3222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EMaOdK8Ac31N2twQ7QOQ/nBuo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40"/>
  </p:normalViewPr>
  <p:slideViewPr>
    <p:cSldViewPr snapToGrid="0">
      <p:cViewPr varScale="1">
        <p:scale>
          <a:sx n="65" d="100"/>
          <a:sy n="65" d="100"/>
        </p:scale>
        <p:origin x="1380" y="5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234"/>
        <p:guide pos="32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325" tIns="47650" rIns="95325" bIns="476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795962" y="0"/>
            <a:ext cx="4437062" cy="3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325" tIns="47650" rIns="95325" bIns="476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341687" y="531812"/>
            <a:ext cx="3551237" cy="26638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022350" y="3371850"/>
            <a:ext cx="8189912" cy="319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325" tIns="47650" rIns="95325" bIns="476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743700"/>
            <a:ext cx="4435475" cy="354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325" tIns="47650" rIns="95325" bIns="476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795962" y="6743700"/>
            <a:ext cx="4437062" cy="354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325" tIns="47650" rIns="95325" bIns="47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/>
          <p:nvPr/>
        </p:nvSpPr>
        <p:spPr>
          <a:xfrm>
            <a:off x="5795962" y="6743700"/>
            <a:ext cx="4437062" cy="354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325" tIns="47650" rIns="95325" bIns="47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fld id="{00000000-1234-1234-1234-123412341234}" type="slidenum">
              <a:rPr lang="en-US"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  <p:sp>
        <p:nvSpPr>
          <p:cNvPr id="74" name="Google Shape;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1022350" y="3371850"/>
            <a:ext cx="8189912" cy="319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325" tIns="47650" rIns="95325" bIns="47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:notes"/>
          <p:cNvSpPr txBox="1"/>
          <p:nvPr/>
        </p:nvSpPr>
        <p:spPr>
          <a:xfrm>
            <a:off x="5795962" y="6743700"/>
            <a:ext cx="4437062" cy="354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325" tIns="47650" rIns="95325" bIns="47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fld id="{00000000-1234-1234-1234-123412341234}" type="slidenum">
              <a:rPr lang="en-US" sz="25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  <p:sp>
        <p:nvSpPr>
          <p:cNvPr id="83" name="Google Shape;8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4" name="Google Shape;84;p2:notes"/>
          <p:cNvSpPr txBox="1">
            <a:spLocks noGrp="1"/>
          </p:cNvSpPr>
          <p:nvPr>
            <p:ph type="body" idx="1"/>
          </p:nvPr>
        </p:nvSpPr>
        <p:spPr>
          <a:xfrm>
            <a:off x="1022350" y="3371850"/>
            <a:ext cx="8189912" cy="319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325" tIns="47650" rIns="95325" bIns="47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751B2F6B-6D05-4408-A004-76045FABD9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530225" indent="-200025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814388" indent="-160338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143000" indent="-160338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473200" indent="-160338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1930400" indent="-160338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387600" indent="-160338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2844800" indent="-160338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302000" indent="-160338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C952216-182A-417F-A897-19AFA12941A1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8A295963-07F1-4312-958C-650771E22C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51237" cy="2663825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929AC157-84EE-40DB-BEC6-594EF2C854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E3F04A3-60E4-4178-964F-CB2D2EF16F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530225" indent="-200025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814388" indent="-160338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143000" indent="-160338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473200" indent="-160338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1930400" indent="-160338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387600" indent="-160338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2844800" indent="-160338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302000" indent="-160338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368CA07-BA86-4A47-8FAE-EEDD9765F556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0391E45-A973-4EC6-80EB-A2AFA0AD85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51237" cy="2663825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BB9AB35C-2F05-48FA-A8FD-04B2E92D2A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D64B9125-6D4D-7E49-8FD5-B3DC81F834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530225" indent="-200025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814388" indent="-160338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143000" indent="-160338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473200" indent="-160338" defTabSz="9302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1930400" indent="-160338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387600" indent="-160338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2844800" indent="-160338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302000" indent="-160338" defTabSz="9302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91A0931-049C-C44C-9DCB-4E86162A1E81}" type="slidenum">
              <a:rPr lang="en-US" altLang="ja-JP" smtClean="0"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>
              <a:ea typeface="ＭＳ Ｐゴシック" panose="020B0600070205080204" pitchFamily="34" charset="-128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8839DB70-D3B8-7946-BA64-199E997E71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1688" y="531813"/>
            <a:ext cx="3551237" cy="2663825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7919167-0C6F-5840-94D8-6B3AF46C71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074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ctrTitle"/>
          </p:nvPr>
        </p:nvSpPr>
        <p:spPr>
          <a:xfrm>
            <a:off x="959532" y="2982913"/>
            <a:ext cx="10882536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ubTitle" idx="1"/>
          </p:nvPr>
        </p:nvSpPr>
        <p:spPr>
          <a:xfrm>
            <a:off x="1920633" y="5440364"/>
            <a:ext cx="8960335" cy="245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lvl="0" algn="ctr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/>
            </a:lvl1pPr>
            <a:lvl2pPr lvl="1" algn="ctr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None/>
              <a:defRPr/>
            </a:lvl2pPr>
            <a:lvl3pPr lvl="2" algn="ctr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/>
            </a:lvl3pPr>
            <a:lvl4pPr lvl="3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4pPr>
            <a:lvl5pPr lvl="4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5pPr>
            <a:lvl6pPr lvl="5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6pPr>
            <a:lvl7pPr lvl="6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7pPr>
            <a:lvl8pPr lvl="7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8pPr>
            <a:lvl9pPr lvl="8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ftr" idx="11"/>
          </p:nvPr>
        </p:nvSpPr>
        <p:spPr>
          <a:xfrm>
            <a:off x="10550525" y="9332912"/>
            <a:ext cx="2701925" cy="306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sldNum" idx="12"/>
          </p:nvPr>
        </p:nvSpPr>
        <p:spPr>
          <a:xfrm>
            <a:off x="3200400" y="8934450"/>
            <a:ext cx="2987675" cy="66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639762" y="384175"/>
            <a:ext cx="115220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639689" y="2239963"/>
            <a:ext cx="5685070" cy="63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2"/>
          </p:nvPr>
        </p:nvSpPr>
        <p:spPr>
          <a:xfrm>
            <a:off x="6475274" y="2239963"/>
            <a:ext cx="5686639" cy="63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ftr" idx="11"/>
          </p:nvPr>
        </p:nvSpPr>
        <p:spPr>
          <a:xfrm>
            <a:off x="10550525" y="9332912"/>
            <a:ext cx="2701925" cy="306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ldNum" idx="12"/>
          </p:nvPr>
        </p:nvSpPr>
        <p:spPr>
          <a:xfrm>
            <a:off x="3200400" y="8934450"/>
            <a:ext cx="2987675" cy="66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>
            <a:spLocks noGrp="1"/>
          </p:cNvSpPr>
          <p:nvPr>
            <p:ph type="title"/>
          </p:nvPr>
        </p:nvSpPr>
        <p:spPr>
          <a:xfrm>
            <a:off x="1011272" y="6169026"/>
            <a:ext cx="10880968" cy="190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body" idx="1"/>
          </p:nvPr>
        </p:nvSpPr>
        <p:spPr>
          <a:xfrm>
            <a:off x="1011272" y="4068763"/>
            <a:ext cx="10880968" cy="210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10550525" y="9332912"/>
            <a:ext cx="2701925" cy="306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3200400" y="8934450"/>
            <a:ext cx="2987675" cy="66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639762" y="384175"/>
            <a:ext cx="115220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body" idx="1"/>
          </p:nvPr>
        </p:nvSpPr>
        <p:spPr>
          <a:xfrm>
            <a:off x="639762" y="2239962"/>
            <a:ext cx="11522075" cy="63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ftr" idx="11"/>
          </p:nvPr>
        </p:nvSpPr>
        <p:spPr>
          <a:xfrm>
            <a:off x="10099675" y="9217025"/>
            <a:ext cx="2701925" cy="306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sldNum" idx="12"/>
          </p:nvPr>
        </p:nvSpPr>
        <p:spPr>
          <a:xfrm>
            <a:off x="3200400" y="8934450"/>
            <a:ext cx="2987675" cy="66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縦書きテキスト" type="vertTitleAndTx">
  <p:cSld name="VERTICAL_TITLE_AND_VERTICAL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 rot="5400000">
            <a:off x="6625286" y="3040637"/>
            <a:ext cx="8193088" cy="288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body" idx="1"/>
          </p:nvPr>
        </p:nvSpPr>
        <p:spPr>
          <a:xfrm rot="5400000">
            <a:off x="788917" y="234947"/>
            <a:ext cx="8193088" cy="8491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ftr" idx="11"/>
          </p:nvPr>
        </p:nvSpPr>
        <p:spPr>
          <a:xfrm>
            <a:off x="9996344" y="9217025"/>
            <a:ext cx="2701925" cy="306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3200400" y="8934450"/>
            <a:ext cx="2987675" cy="66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639762" y="384175"/>
            <a:ext cx="115220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 rot="5400000">
            <a:off x="3232149" y="-352425"/>
            <a:ext cx="6337300" cy="1152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10550525" y="9332912"/>
            <a:ext cx="2701925" cy="306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3200400" y="8934450"/>
            <a:ext cx="2987675" cy="66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2508581" y="6721476"/>
            <a:ext cx="7680960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>
            <a:spLocks noGrp="1"/>
          </p:cNvSpPr>
          <p:nvPr>
            <p:ph type="pic" idx="2"/>
          </p:nvPr>
        </p:nvSpPr>
        <p:spPr>
          <a:xfrm>
            <a:off x="2508581" y="857250"/>
            <a:ext cx="7680960" cy="5761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1"/>
          </p:nvPr>
        </p:nvSpPr>
        <p:spPr>
          <a:xfrm>
            <a:off x="2508581" y="7513639"/>
            <a:ext cx="7680960" cy="112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10550525" y="9332912"/>
            <a:ext cx="2701925" cy="306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3200400" y="8934450"/>
            <a:ext cx="2987675" cy="66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39689" y="382589"/>
            <a:ext cx="4211279" cy="1627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5004618" y="382589"/>
            <a:ext cx="7157294" cy="819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39689" y="2009775"/>
            <a:ext cx="4211279" cy="6567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ftr" idx="11"/>
          </p:nvPr>
        </p:nvSpPr>
        <p:spPr>
          <a:xfrm>
            <a:off x="10550525" y="9332912"/>
            <a:ext cx="2701925" cy="306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3200400" y="8934450"/>
            <a:ext cx="2987675" cy="66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ftr" idx="11"/>
          </p:nvPr>
        </p:nvSpPr>
        <p:spPr>
          <a:xfrm>
            <a:off x="10550525" y="9332912"/>
            <a:ext cx="2701925" cy="306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3200400" y="8934450"/>
            <a:ext cx="2987675" cy="66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639762" y="384175"/>
            <a:ext cx="115220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ftr" idx="11"/>
          </p:nvPr>
        </p:nvSpPr>
        <p:spPr>
          <a:xfrm>
            <a:off x="10550525" y="9332912"/>
            <a:ext cx="2701925" cy="306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3200400" y="8934450"/>
            <a:ext cx="2987675" cy="66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639762" y="384175"/>
            <a:ext cx="115220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body" idx="1"/>
          </p:nvPr>
        </p:nvSpPr>
        <p:spPr>
          <a:xfrm>
            <a:off x="639688" y="2149475"/>
            <a:ext cx="5656849" cy="89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2"/>
          </p:nvPr>
        </p:nvSpPr>
        <p:spPr>
          <a:xfrm>
            <a:off x="639688" y="3044825"/>
            <a:ext cx="5656849" cy="5532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3"/>
          </p:nvPr>
        </p:nvSpPr>
        <p:spPr>
          <a:xfrm>
            <a:off x="6503495" y="2149475"/>
            <a:ext cx="5658417" cy="89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4"/>
          </p:nvPr>
        </p:nvSpPr>
        <p:spPr>
          <a:xfrm>
            <a:off x="6503495" y="3044825"/>
            <a:ext cx="5658417" cy="5532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10550525" y="9332912"/>
            <a:ext cx="2701925" cy="306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3200400" y="8934450"/>
            <a:ext cx="2987675" cy="66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639762" y="384175"/>
            <a:ext cx="115220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639762" y="2239962"/>
            <a:ext cx="11522075" cy="63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457200" marR="0" lvl="0" indent="-514350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•"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76250" algn="l" rtl="0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Char char="–"/>
              <a:defRPr sz="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ftr" idx="11"/>
          </p:nvPr>
        </p:nvSpPr>
        <p:spPr>
          <a:xfrm>
            <a:off x="10550525" y="9332912"/>
            <a:ext cx="2701925" cy="306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ldNum" idx="12"/>
          </p:nvPr>
        </p:nvSpPr>
        <p:spPr>
          <a:xfrm>
            <a:off x="3200400" y="8934450"/>
            <a:ext cx="2987675" cy="66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 txBox="1"/>
          <p:nvPr/>
        </p:nvSpPr>
        <p:spPr>
          <a:xfrm>
            <a:off x="10501312" y="76200"/>
            <a:ext cx="2224087" cy="23812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事務局使用欄</a:t>
            </a:r>
            <a:endParaRPr/>
          </a:p>
        </p:txBody>
      </p:sp>
      <p:sp>
        <p:nvSpPr>
          <p:cNvPr id="78" name="Google Shape;78;p1"/>
          <p:cNvSpPr txBox="1"/>
          <p:nvPr/>
        </p:nvSpPr>
        <p:spPr>
          <a:xfrm>
            <a:off x="155575" y="85725"/>
            <a:ext cx="2787650" cy="26193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【プラン名】</a:t>
            </a:r>
            <a:endParaRPr/>
          </a:p>
        </p:txBody>
      </p:sp>
      <p:sp>
        <p:nvSpPr>
          <p:cNvPr id="79" name="Google Shape;79;p1"/>
          <p:cNvSpPr txBox="1"/>
          <p:nvPr/>
        </p:nvSpPr>
        <p:spPr>
          <a:xfrm>
            <a:off x="3048000" y="85725"/>
            <a:ext cx="2787650" cy="26193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【名前】</a:t>
            </a:r>
            <a:endParaRPr/>
          </a:p>
        </p:txBody>
      </p:sp>
      <p:sp>
        <p:nvSpPr>
          <p:cNvPr id="80" name="Google Shape;80;p1"/>
          <p:cNvSpPr txBox="1"/>
          <p:nvPr/>
        </p:nvSpPr>
        <p:spPr>
          <a:xfrm>
            <a:off x="9280525" y="9372600"/>
            <a:ext cx="3470275" cy="214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PGothic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Dream Plan Presentation Aomori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"/>
          <p:cNvSpPr txBox="1"/>
          <p:nvPr/>
        </p:nvSpPr>
        <p:spPr>
          <a:xfrm>
            <a:off x="9280525" y="9372600"/>
            <a:ext cx="3470275" cy="214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PGothic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Dream Plan Presentation Aomori </a:t>
            </a:r>
            <a:endParaRPr/>
          </a:p>
        </p:txBody>
      </p:sp>
      <p:sp>
        <p:nvSpPr>
          <p:cNvPr id="87" name="Google Shape;87;p2"/>
          <p:cNvSpPr/>
          <p:nvPr/>
        </p:nvSpPr>
        <p:spPr>
          <a:xfrm>
            <a:off x="5130800" y="2711450"/>
            <a:ext cx="7559675" cy="3313112"/>
          </a:xfrm>
          <a:prstGeom prst="roundRect">
            <a:avLst>
              <a:gd name="adj" fmla="val 350"/>
            </a:avLst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57150" y="3721100"/>
            <a:ext cx="4910137" cy="5722937"/>
          </a:xfrm>
          <a:prstGeom prst="roundRect">
            <a:avLst>
              <a:gd name="adj" fmla="val 512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5130800" y="6173787"/>
            <a:ext cx="2540000" cy="28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■あきらめない理由</a:t>
            </a: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（夢の背景・動機）</a:t>
            </a:r>
            <a:endParaRPr/>
          </a:p>
        </p:txBody>
      </p:sp>
      <p:sp>
        <p:nvSpPr>
          <p:cNvPr id="90" name="Google Shape;90;p2"/>
          <p:cNvSpPr txBox="1"/>
          <p:nvPr/>
        </p:nvSpPr>
        <p:spPr>
          <a:xfrm>
            <a:off x="5130800" y="2713037"/>
            <a:ext cx="3382962" cy="28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■この事業を通して、社会に提供する価値</a:t>
            </a:r>
            <a:endParaRPr/>
          </a:p>
        </p:txBody>
      </p:sp>
      <p:sp>
        <p:nvSpPr>
          <p:cNvPr id="91" name="Google Shape;91;p2"/>
          <p:cNvSpPr txBox="1"/>
          <p:nvPr/>
        </p:nvSpPr>
        <p:spPr>
          <a:xfrm>
            <a:off x="41275" y="3762375"/>
            <a:ext cx="1535112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PGothic"/>
              <a:buNone/>
            </a:pPr>
            <a:r>
              <a:rPr lang="en-US" sz="1000" b="0" i="0" u="sng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■自分史(あゆみ)</a:t>
            </a:r>
            <a:endParaRPr/>
          </a:p>
        </p:txBody>
      </p:sp>
      <p:sp>
        <p:nvSpPr>
          <p:cNvPr id="92" name="Google Shape;92;p2"/>
          <p:cNvSpPr txBox="1"/>
          <p:nvPr/>
        </p:nvSpPr>
        <p:spPr>
          <a:xfrm>
            <a:off x="10501312" y="76200"/>
            <a:ext cx="2224087" cy="23812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事務局使用欄</a:t>
            </a:r>
            <a:endParaRPr/>
          </a:p>
        </p:txBody>
      </p:sp>
      <p:sp>
        <p:nvSpPr>
          <p:cNvPr id="93" name="Google Shape;93;p2"/>
          <p:cNvSpPr/>
          <p:nvPr/>
        </p:nvSpPr>
        <p:spPr>
          <a:xfrm>
            <a:off x="5130800" y="6169025"/>
            <a:ext cx="7559675" cy="3275012"/>
          </a:xfrm>
          <a:prstGeom prst="roundRect">
            <a:avLst>
              <a:gd name="adj" fmla="val 350"/>
            </a:avLst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5121275" y="479425"/>
            <a:ext cx="7559675" cy="2162175"/>
          </a:xfrm>
          <a:prstGeom prst="roundRect">
            <a:avLst>
              <a:gd name="adj" fmla="val 350"/>
            </a:avLst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5121275" y="479425"/>
            <a:ext cx="4921250" cy="28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■夢(ドリーム)プラン・プレゼンテーション世界大会にエントリーする理由</a:t>
            </a:r>
            <a:endParaRPr/>
          </a:p>
        </p:txBody>
      </p:sp>
      <p:sp>
        <p:nvSpPr>
          <p:cNvPr id="96" name="Google Shape;96;p2"/>
          <p:cNvSpPr txBox="1"/>
          <p:nvPr/>
        </p:nvSpPr>
        <p:spPr>
          <a:xfrm>
            <a:off x="15875" y="-14287"/>
            <a:ext cx="10440987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第</a:t>
            </a:r>
            <a:r>
              <a:rPr lang="en-US" sz="2000">
                <a:solidFill>
                  <a:schemeClr val="dk1"/>
                </a:solidFill>
              </a:rPr>
              <a:t>10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回　夢（ドリーム）プラン・プレゼンテーション青森20</a:t>
            </a:r>
            <a:r>
              <a:rPr lang="en-US" sz="2000">
                <a:solidFill>
                  <a:schemeClr val="dk1"/>
                </a:solidFill>
              </a:rPr>
              <a:t>20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書類審査申込書</a:t>
            </a:r>
            <a:endParaRPr/>
          </a:p>
        </p:txBody>
      </p:sp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-3175" y="1920875"/>
            <a:ext cx="1603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S PGothic"/>
              <a:buNone/>
            </a:pPr>
            <a:r>
              <a:rPr lang="en-US" sz="1200" b="0" i="0" u="none">
                <a:solidFill>
                  <a:schemeClr val="dk2"/>
                </a:solidFill>
                <a:latin typeface="MS PGothic"/>
                <a:ea typeface="MS PGothic"/>
                <a:cs typeface="MS PGothic"/>
                <a:sym typeface="MS PGothic"/>
              </a:rPr>
              <a:t>【プレゼンター氏名】</a:t>
            </a:r>
            <a:endParaRPr/>
          </a:p>
        </p:txBody>
      </p:sp>
      <p:sp>
        <p:nvSpPr>
          <p:cNvPr id="98" name="Google Shape;98;p2"/>
          <p:cNvSpPr/>
          <p:nvPr/>
        </p:nvSpPr>
        <p:spPr>
          <a:xfrm>
            <a:off x="84137" y="2224087"/>
            <a:ext cx="3529012" cy="4953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-26987" y="444500"/>
            <a:ext cx="1603375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S PGothic"/>
              <a:buNone/>
            </a:pPr>
            <a:r>
              <a:rPr lang="en-US" sz="1200" b="0" i="0" u="none">
                <a:solidFill>
                  <a:schemeClr val="dk2"/>
                </a:solidFill>
                <a:latin typeface="MS PGothic"/>
                <a:ea typeface="MS PGothic"/>
                <a:cs typeface="MS PGothic"/>
                <a:sym typeface="MS PGothic"/>
              </a:rPr>
              <a:t>【プラン名】</a:t>
            </a:r>
            <a:endParaRPr/>
          </a:p>
        </p:txBody>
      </p:sp>
      <p:sp>
        <p:nvSpPr>
          <p:cNvPr id="100" name="Google Shape;100;p2"/>
          <p:cNvSpPr txBox="1"/>
          <p:nvPr/>
        </p:nvSpPr>
        <p:spPr>
          <a:xfrm>
            <a:off x="0" y="2795587"/>
            <a:ext cx="1511300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S PGothic"/>
              <a:buNone/>
            </a:pPr>
            <a:r>
              <a:rPr lang="en-US" sz="1200" b="0" i="0" u="none">
                <a:solidFill>
                  <a:schemeClr val="dk2"/>
                </a:solidFill>
                <a:latin typeface="MS PGothic"/>
                <a:ea typeface="MS PGothic"/>
                <a:cs typeface="MS PGothic"/>
                <a:sym typeface="MS PGothic"/>
              </a:rPr>
              <a:t>【パートナー氏名】</a:t>
            </a:r>
            <a:endParaRPr/>
          </a:p>
        </p:txBody>
      </p:sp>
      <p:sp>
        <p:nvSpPr>
          <p:cNvPr id="101" name="Google Shape;101;p2"/>
          <p:cNvSpPr txBox="1"/>
          <p:nvPr/>
        </p:nvSpPr>
        <p:spPr>
          <a:xfrm>
            <a:off x="3694112" y="2232025"/>
            <a:ext cx="1285875" cy="1333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プレゼンター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顔写真</a:t>
            </a:r>
            <a:endParaRPr/>
          </a:p>
        </p:txBody>
      </p:sp>
      <p:sp>
        <p:nvSpPr>
          <p:cNvPr id="102" name="Google Shape;102;p2"/>
          <p:cNvSpPr/>
          <p:nvPr/>
        </p:nvSpPr>
        <p:spPr>
          <a:xfrm>
            <a:off x="90487" y="784225"/>
            <a:ext cx="4883150" cy="114617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77787" y="3070225"/>
            <a:ext cx="3527425" cy="4953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741362" y="2208212"/>
            <a:ext cx="2197100" cy="184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US"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フ　リ　ガ　ナ</a:t>
            </a:r>
            <a:endParaRPr/>
          </a:p>
        </p:txBody>
      </p:sp>
      <p:sp>
        <p:nvSpPr>
          <p:cNvPr id="105" name="Google Shape;105;p2"/>
          <p:cNvSpPr txBox="1"/>
          <p:nvPr/>
        </p:nvSpPr>
        <p:spPr>
          <a:xfrm>
            <a:off x="755650" y="3048000"/>
            <a:ext cx="2197100" cy="184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US" sz="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フ　リ　ガ　ナ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>
            <a:extLst>
              <a:ext uri="{FF2B5EF4-FFF2-40B4-BE49-F238E27FC236}">
                <a16:creationId xmlns:a16="http://schemas.microsoft.com/office/drawing/2014/main" id="{0A1094CC-DE11-4A06-A934-D402A3196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1313" y="76200"/>
            <a:ext cx="2224087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900"/>
              <a:t>事務局使用欄</a:t>
            </a:r>
          </a:p>
        </p:txBody>
      </p:sp>
      <p:sp>
        <p:nvSpPr>
          <p:cNvPr id="4099" name="線吹き出し 1 (枠付き) 7">
            <a:extLst>
              <a:ext uri="{FF2B5EF4-FFF2-40B4-BE49-F238E27FC236}">
                <a16:creationId xmlns:a16="http://schemas.microsoft.com/office/drawing/2014/main" id="{4107CC9F-1B0B-44F4-BD66-9C9E245BB39A}"/>
              </a:ext>
            </a:extLst>
          </p:cNvPr>
          <p:cNvSpPr>
            <a:spLocks/>
          </p:cNvSpPr>
          <p:nvPr/>
        </p:nvSpPr>
        <p:spPr bwMode="auto">
          <a:xfrm>
            <a:off x="755650" y="514350"/>
            <a:ext cx="2257425" cy="3349625"/>
          </a:xfrm>
          <a:prstGeom prst="borderCallout1">
            <a:avLst>
              <a:gd name="adj1" fmla="val 18750"/>
              <a:gd name="adj2" fmla="val -8333"/>
              <a:gd name="adj3" fmla="val 18532"/>
              <a:gd name="adj4" fmla="val -823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縦横自由にお使いください。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提出サイズは</a:t>
            </a:r>
            <a:r>
              <a:rPr lang="en-US" altLang="ja-JP" sz="1400"/>
              <a:t>A3</a:t>
            </a:r>
            <a:r>
              <a:rPr lang="ja-JP" altLang="en-US" sz="1400"/>
              <a:t>になります。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ワンシート企画書には、下記項目などを記載ください。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/>
              <a:t>(</a:t>
            </a:r>
            <a:r>
              <a:rPr lang="ja-JP" altLang="en-US" sz="1400"/>
              <a:t>一例です</a:t>
            </a:r>
            <a:r>
              <a:rPr lang="en-US" altLang="ja-JP" sz="1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400"/>
              <a:t>○</a:t>
            </a:r>
            <a:r>
              <a:rPr lang="ja-JP" altLang="en-US" sz="1400"/>
              <a:t>プラン名</a:t>
            </a:r>
            <a:endParaRPr lang="ja-JP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400"/>
              <a:t>○</a:t>
            </a:r>
            <a:r>
              <a:rPr lang="ja-JP" altLang="en-US" sz="1400"/>
              <a:t>事業の背景</a:t>
            </a:r>
            <a:endParaRPr lang="ja-JP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400"/>
              <a:t>○</a:t>
            </a:r>
            <a:r>
              <a:rPr lang="ja-JP" altLang="en-US" sz="1400"/>
              <a:t>事業の目的</a:t>
            </a:r>
            <a:endParaRPr lang="ja-JP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400"/>
              <a:t>○</a:t>
            </a:r>
            <a:r>
              <a:rPr lang="ja-JP" altLang="en-US" sz="1400"/>
              <a:t>ビジョンとポリシー</a:t>
            </a:r>
            <a:endParaRPr lang="ja-JP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400"/>
              <a:t>○</a:t>
            </a:r>
            <a:r>
              <a:rPr lang="ja-JP" altLang="en-US" sz="1400"/>
              <a:t>事業のポイント、特徴</a:t>
            </a:r>
            <a:endParaRPr lang="ja-JP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400"/>
              <a:t>○</a:t>
            </a:r>
            <a:r>
              <a:rPr lang="ja-JP" altLang="en-US" sz="1400"/>
              <a:t>事業概要</a:t>
            </a:r>
            <a:r>
              <a:rPr lang="en-US" altLang="ja-JP" sz="1400"/>
              <a:t>(6W4H1D)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○事業概念図</a:t>
            </a:r>
            <a:endParaRPr lang="ja-JP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400"/>
              <a:t>○</a:t>
            </a:r>
            <a:r>
              <a:rPr lang="ja-JP" altLang="en-US" sz="1400"/>
              <a:t>あきらめない理由</a:t>
            </a:r>
            <a:endParaRPr lang="ja-JP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400"/>
              <a:t>○</a:t>
            </a:r>
            <a:r>
              <a:rPr lang="ja-JP" altLang="en-US" sz="1400"/>
              <a:t>課題　など</a:t>
            </a:r>
            <a:endParaRPr lang="ja-JP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432C125-EB26-4379-B4B7-0224181D49D0}"/>
              </a:ext>
            </a:extLst>
          </p:cNvPr>
          <p:cNvSpPr txBox="1"/>
          <p:nvPr/>
        </p:nvSpPr>
        <p:spPr>
          <a:xfrm>
            <a:off x="1390650" y="5586413"/>
            <a:ext cx="10161588" cy="1692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3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サンプル</a:t>
            </a:r>
            <a:endParaRPr lang="en-US" altLang="ja-JP" sz="32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ja-JP" altLang="en-US" sz="7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ワンシート企画書</a:t>
            </a:r>
            <a:endParaRPr lang="en-US" altLang="ja-JP" sz="72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01" name="Text Box 6">
            <a:extLst>
              <a:ext uri="{FF2B5EF4-FFF2-40B4-BE49-F238E27FC236}">
                <a16:creationId xmlns:a16="http://schemas.microsoft.com/office/drawing/2014/main" id="{5135A104-EFED-40CF-9BDB-E25E3E20A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85725"/>
            <a:ext cx="2787650" cy="261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100"/>
              <a:t>プラン名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04EA15B1-ED6E-4B0B-96EE-7E23453A7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85725"/>
            <a:ext cx="2787650" cy="261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100"/>
              <a:t>名前</a:t>
            </a:r>
          </a:p>
        </p:txBody>
      </p:sp>
      <p:sp>
        <p:nvSpPr>
          <p:cNvPr id="8" name="フッター プレースホルダ 3">
            <a:extLst>
              <a:ext uri="{FF2B5EF4-FFF2-40B4-BE49-F238E27FC236}">
                <a16:creationId xmlns:a16="http://schemas.microsoft.com/office/drawing/2014/main" id="{B4B3403F-8EB5-444D-81A2-C3958CF8C3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9990085" y="9332913"/>
            <a:ext cx="27019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r" defTabSz="1279525">
              <a:defRPr/>
            </a:pPr>
            <a:r>
              <a:rPr lang="en-US" altLang="ja-JP"/>
              <a:t>Dream Plan Presentation Aomori 2018</a:t>
            </a:r>
            <a:endParaRPr lang="en-US" altLang="ja-JP" dirty="0">
              <a:latin typeface="+mn-ea"/>
            </a:endParaRPr>
          </a:p>
        </p:txBody>
      </p:sp>
      <p:sp>
        <p:nvSpPr>
          <p:cNvPr id="11" name="Google Shape;116;p3">
            <a:extLst>
              <a:ext uri="{FF2B5EF4-FFF2-40B4-BE49-F238E27FC236}">
                <a16:creationId xmlns:a16="http://schemas.microsoft.com/office/drawing/2014/main" id="{060B5885-E9D8-4CE5-B953-4D76D4713879}"/>
              </a:ext>
            </a:extLst>
          </p:cNvPr>
          <p:cNvSpPr txBox="1"/>
          <p:nvPr/>
        </p:nvSpPr>
        <p:spPr>
          <a:xfrm>
            <a:off x="4240212" y="693737"/>
            <a:ext cx="4464050" cy="224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MS PGothic"/>
              <a:buNone/>
            </a:pPr>
            <a:r>
              <a:rPr lang="en-US" sz="4000" b="1" i="0" u="sng" dirty="0" err="1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PDFデータ</a:t>
            </a:r>
            <a:r>
              <a:rPr lang="en-US" sz="4000" b="0" i="0" u="sng" dirty="0" err="1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提出</a:t>
            </a:r>
            <a:r>
              <a:rPr lang="en-US" sz="4000" b="1" i="0" u="sng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　20</a:t>
            </a:r>
            <a:r>
              <a:rPr lang="en-US" sz="4000" b="1" u="sng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20</a:t>
            </a:r>
            <a:r>
              <a:rPr lang="en-US" sz="4000" b="1" i="0" u="sng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/</a:t>
            </a:r>
            <a:r>
              <a:rPr lang="en-US" sz="4000" b="1" u="sng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3</a:t>
            </a:r>
            <a:r>
              <a:rPr lang="en-US" sz="4000" b="1" i="0" u="sng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/</a:t>
            </a:r>
            <a:r>
              <a:rPr lang="en-US" sz="4000" b="1" u="sng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31</a:t>
            </a:r>
            <a:r>
              <a:rPr lang="en-US" sz="4000" b="1" i="0" u="sng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(</a:t>
            </a:r>
            <a:r>
              <a:rPr lang="en-US" sz="4000" b="1" u="sng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火</a:t>
            </a:r>
            <a:r>
              <a:rPr lang="en-US" sz="4000" b="1" i="0" u="sng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)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MS PGothic"/>
              <a:buNone/>
            </a:pPr>
            <a:r>
              <a:rPr lang="en-US" sz="4000" b="1" i="0" u="sng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24時必着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フッター プレースホルダ 3">
            <a:extLst>
              <a:ext uri="{FF2B5EF4-FFF2-40B4-BE49-F238E27FC236}">
                <a16:creationId xmlns:a16="http://schemas.microsoft.com/office/drawing/2014/main" id="{EE3FB68B-7E56-4002-9A35-626ABC9FA1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9945837" y="9332913"/>
            <a:ext cx="27019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5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r" defTabSz="1279525">
              <a:defRPr/>
            </a:pPr>
            <a:r>
              <a:rPr lang="en-US" altLang="ja-JP"/>
              <a:t>Dream Plan Presentation Aomori 2018</a:t>
            </a:r>
            <a:endParaRPr lang="en-US" altLang="ja-JP" dirty="0">
              <a:latin typeface="+mn-ea"/>
            </a:endParaRPr>
          </a:p>
        </p:txBody>
      </p:sp>
      <p:sp>
        <p:nvSpPr>
          <p:cNvPr id="5123" name="AutoShape 7">
            <a:extLst>
              <a:ext uri="{FF2B5EF4-FFF2-40B4-BE49-F238E27FC236}">
                <a16:creationId xmlns:a16="http://schemas.microsoft.com/office/drawing/2014/main" id="{A7AE485E-BFF9-406B-9945-A5B4DE865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800" y="2711450"/>
            <a:ext cx="7559675" cy="3313113"/>
          </a:xfrm>
          <a:prstGeom prst="roundRect">
            <a:avLst>
              <a:gd name="adj" fmla="val 162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500"/>
          </a:p>
        </p:txBody>
      </p:sp>
      <p:sp>
        <p:nvSpPr>
          <p:cNvPr id="5124" name="AutoShape 6">
            <a:extLst>
              <a:ext uri="{FF2B5EF4-FFF2-40B4-BE49-F238E27FC236}">
                <a16:creationId xmlns:a16="http://schemas.microsoft.com/office/drawing/2014/main" id="{8EC94ACB-5C20-40BA-957E-5D9C6DD42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" y="3721100"/>
            <a:ext cx="4910138" cy="5722938"/>
          </a:xfrm>
          <a:prstGeom prst="roundRect">
            <a:avLst>
              <a:gd name="adj" fmla="val 2370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500"/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56A3F45F-43DE-4868-B3FF-584BFBEB8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0800" y="6173788"/>
            <a:ext cx="254000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000" u="sng"/>
              <a:t>■</a:t>
            </a:r>
            <a:r>
              <a:rPr lang="ja-JP" altLang="en-US" sz="1000" u="sng"/>
              <a:t>あきらめない理由</a:t>
            </a:r>
            <a:r>
              <a:rPr lang="ja-JP" altLang="en-US" sz="1000"/>
              <a:t>（夢の背景・動機）</a:t>
            </a:r>
          </a:p>
        </p:txBody>
      </p:sp>
      <p:sp>
        <p:nvSpPr>
          <p:cNvPr id="5126" name="Text Box 5">
            <a:extLst>
              <a:ext uri="{FF2B5EF4-FFF2-40B4-BE49-F238E27FC236}">
                <a16:creationId xmlns:a16="http://schemas.microsoft.com/office/drawing/2014/main" id="{BA00F994-20F5-4D76-BCBB-EC957BBEA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0800" y="2713038"/>
            <a:ext cx="33829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000" u="sng"/>
              <a:t>■</a:t>
            </a:r>
            <a:r>
              <a:rPr lang="ja-JP" altLang="en-US" sz="1000" u="sng"/>
              <a:t>この事業を通して、社会に提供する価値</a:t>
            </a:r>
            <a:endParaRPr lang="ja-JP" altLang="en-US" sz="1000"/>
          </a:p>
        </p:txBody>
      </p:sp>
      <p:sp>
        <p:nvSpPr>
          <p:cNvPr id="5127" name="Text Box 24">
            <a:extLst>
              <a:ext uri="{FF2B5EF4-FFF2-40B4-BE49-F238E27FC236}">
                <a16:creationId xmlns:a16="http://schemas.microsoft.com/office/drawing/2014/main" id="{A3DE471F-52F8-48DB-92DF-4A64A924C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" y="3762375"/>
            <a:ext cx="15351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u="sng">
                <a:latin typeface="ＭＳ Ｐゴシック" panose="020B0600070205080204" pitchFamily="50" charset="-128"/>
              </a:rPr>
              <a:t>■</a:t>
            </a:r>
            <a:r>
              <a:rPr lang="ja-JP" altLang="en-US" sz="1000" u="sng">
                <a:latin typeface="ＭＳ Ｐゴシック" panose="020B0600070205080204" pitchFamily="50" charset="-128"/>
              </a:rPr>
              <a:t>自分史</a:t>
            </a:r>
            <a:r>
              <a:rPr lang="en-US" altLang="ja-JP" sz="1000" u="sng">
                <a:latin typeface="ＭＳ Ｐゴシック" panose="020B0600070205080204" pitchFamily="50" charset="-128"/>
              </a:rPr>
              <a:t>(</a:t>
            </a:r>
            <a:r>
              <a:rPr lang="ja-JP" altLang="en-US" sz="1000" u="sng">
                <a:latin typeface="ＭＳ Ｐゴシック" panose="020B0600070205080204" pitchFamily="50" charset="-128"/>
              </a:rPr>
              <a:t>あゆみ</a:t>
            </a:r>
            <a:r>
              <a:rPr lang="en-US" altLang="ja-JP" sz="1000" u="sng">
                <a:latin typeface="ＭＳ Ｐゴシック" panose="020B0600070205080204" pitchFamily="50" charset="-128"/>
              </a:rPr>
              <a:t>)</a:t>
            </a:r>
            <a:endParaRPr lang="ja-JP" altLang="en-US" sz="1000" u="sng">
              <a:latin typeface="ＭＳ Ｐゴシック" panose="020B0600070205080204" pitchFamily="50" charset="-128"/>
            </a:endParaRPr>
          </a:p>
        </p:txBody>
      </p:sp>
      <p:sp>
        <p:nvSpPr>
          <p:cNvPr id="3083" name="Rectangle 26">
            <a:extLst>
              <a:ext uri="{FF2B5EF4-FFF2-40B4-BE49-F238E27FC236}">
                <a16:creationId xmlns:a16="http://schemas.microsoft.com/office/drawing/2014/main" id="{D0D4EF66-4962-405E-8A60-1A69C39524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3175" y="1920875"/>
            <a:ext cx="1603375" cy="2889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1200" dirty="0">
                <a:latin typeface="+mj-ea"/>
                <a:cs typeface="+mj-cs"/>
              </a:rPr>
              <a:t>【</a:t>
            </a:r>
            <a:r>
              <a:rPr lang="ja-JP" altLang="en-US" sz="1200" dirty="0">
                <a:latin typeface="+mj-ea"/>
                <a:cs typeface="+mj-cs"/>
              </a:rPr>
              <a:t>プレゼンター氏名</a:t>
            </a:r>
            <a:r>
              <a:rPr lang="en-US" altLang="ja-JP" sz="1200" dirty="0">
                <a:latin typeface="+mj-ea"/>
                <a:cs typeface="+mj-cs"/>
              </a:rPr>
              <a:t>】</a:t>
            </a:r>
          </a:p>
        </p:txBody>
      </p:sp>
      <p:sp>
        <p:nvSpPr>
          <p:cNvPr id="5130" name="Text Box 39">
            <a:extLst>
              <a:ext uri="{FF2B5EF4-FFF2-40B4-BE49-F238E27FC236}">
                <a16:creationId xmlns:a16="http://schemas.microsoft.com/office/drawing/2014/main" id="{56564F7B-8401-485A-8FAE-391A69A63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1313" y="76200"/>
            <a:ext cx="2224087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900"/>
              <a:t>事務局使用欄</a:t>
            </a:r>
          </a:p>
        </p:txBody>
      </p:sp>
      <p:sp>
        <p:nvSpPr>
          <p:cNvPr id="34" name="AutoShape 13">
            <a:extLst>
              <a:ext uri="{FF2B5EF4-FFF2-40B4-BE49-F238E27FC236}">
                <a16:creationId xmlns:a16="http://schemas.microsoft.com/office/drawing/2014/main" id="{32BF2F25-D4AB-4FED-BC84-BEA912B8E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2224088"/>
            <a:ext cx="3529012" cy="4953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2000">
              <a:latin typeface="+mj-ea"/>
              <a:ea typeface="+mj-ea"/>
            </a:endParaRPr>
          </a:p>
        </p:txBody>
      </p:sp>
      <p:sp>
        <p:nvSpPr>
          <p:cNvPr id="35" name="Rectangle 26">
            <a:extLst>
              <a:ext uri="{FF2B5EF4-FFF2-40B4-BE49-F238E27FC236}">
                <a16:creationId xmlns:a16="http://schemas.microsoft.com/office/drawing/2014/main" id="{AA0961EE-16C5-4BD6-89B3-7D3276D61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6988" y="444500"/>
            <a:ext cx="1603376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 anchor="ctr"/>
          <a:lstStyle/>
          <a:p>
            <a:pPr defTabSz="1279525" eaLnBrk="1" hangingPunct="1">
              <a:defRPr/>
            </a:pPr>
            <a:r>
              <a:rPr lang="en-US" altLang="ja-JP" sz="1200" kern="0" dirty="0">
                <a:solidFill>
                  <a:schemeClr val="tx2"/>
                </a:solidFill>
                <a:latin typeface="+mj-ea"/>
                <a:ea typeface="+mj-ea"/>
                <a:cs typeface="+mj-cs"/>
              </a:rPr>
              <a:t>【</a:t>
            </a:r>
            <a:r>
              <a:rPr lang="ja-JP" altLang="en-US" sz="1200" kern="0" dirty="0">
                <a:solidFill>
                  <a:schemeClr val="tx2"/>
                </a:solidFill>
                <a:latin typeface="+mj-ea"/>
                <a:ea typeface="+mj-ea"/>
                <a:cs typeface="+mj-cs"/>
              </a:rPr>
              <a:t>プラン名</a:t>
            </a:r>
            <a:r>
              <a:rPr lang="en-US" altLang="ja-JP" sz="1200" kern="0" dirty="0">
                <a:solidFill>
                  <a:schemeClr val="tx2"/>
                </a:solidFill>
                <a:latin typeface="+mj-ea"/>
                <a:ea typeface="+mj-ea"/>
                <a:cs typeface="+mj-cs"/>
              </a:rPr>
              <a:t>】</a:t>
            </a:r>
          </a:p>
        </p:txBody>
      </p:sp>
      <p:sp>
        <p:nvSpPr>
          <p:cNvPr id="5133" name="AutoShape 7">
            <a:extLst>
              <a:ext uri="{FF2B5EF4-FFF2-40B4-BE49-F238E27FC236}">
                <a16:creationId xmlns:a16="http://schemas.microsoft.com/office/drawing/2014/main" id="{DDCBA527-9C22-4E0E-9D83-A15AE1A12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800" y="6169025"/>
            <a:ext cx="7559675" cy="3275013"/>
          </a:xfrm>
          <a:prstGeom prst="roundRect">
            <a:avLst>
              <a:gd name="adj" fmla="val 162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500"/>
          </a:p>
        </p:txBody>
      </p:sp>
      <p:sp>
        <p:nvSpPr>
          <p:cNvPr id="5134" name="AutoShape 7">
            <a:extLst>
              <a:ext uri="{FF2B5EF4-FFF2-40B4-BE49-F238E27FC236}">
                <a16:creationId xmlns:a16="http://schemas.microsoft.com/office/drawing/2014/main" id="{80016C12-637A-4853-B7A3-7AFE02087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275" y="479425"/>
            <a:ext cx="7559675" cy="2162175"/>
          </a:xfrm>
          <a:prstGeom prst="roundRect">
            <a:avLst>
              <a:gd name="adj" fmla="val 162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500"/>
          </a:p>
        </p:txBody>
      </p:sp>
      <p:sp>
        <p:nvSpPr>
          <p:cNvPr id="5135" name="Text Box 5">
            <a:extLst>
              <a:ext uri="{FF2B5EF4-FFF2-40B4-BE49-F238E27FC236}">
                <a16:creationId xmlns:a16="http://schemas.microsoft.com/office/drawing/2014/main" id="{BA1BD81D-4188-463A-AD31-558C60953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1275" y="479425"/>
            <a:ext cx="49212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000" u="sng"/>
              <a:t>■</a:t>
            </a:r>
            <a:r>
              <a:rPr lang="ja-JP" altLang="en-US" sz="1000" u="sng"/>
              <a:t>夢</a:t>
            </a:r>
            <a:r>
              <a:rPr lang="en-US" altLang="ja-JP" sz="1000" u="sng"/>
              <a:t>(</a:t>
            </a:r>
            <a:r>
              <a:rPr lang="ja-JP" altLang="en-US" sz="1000" u="sng"/>
              <a:t>ドリーム</a:t>
            </a:r>
            <a:r>
              <a:rPr lang="en-US" altLang="ja-JP" sz="1000" u="sng"/>
              <a:t>)</a:t>
            </a:r>
            <a:r>
              <a:rPr lang="ja-JP" altLang="en-US" sz="1000" u="sng"/>
              <a:t>プラン・プレゼンテーション世界大会にエントリーする理由</a:t>
            </a:r>
            <a:endParaRPr lang="ja-JP" altLang="en-US" sz="1000"/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C9124AE9-E508-4AF7-BD0A-F5FAE75BE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95588"/>
            <a:ext cx="1511300" cy="288925"/>
          </a:xfrm>
          <a:prstGeom prst="rect">
            <a:avLst/>
          </a:prstGeom>
          <a:noFill/>
          <a:ln>
            <a:noFill/>
          </a:ln>
        </p:spPr>
        <p:txBody>
          <a:bodyPr lIns="128016" tIns="64008" rIns="128016" bIns="64008" anchor="ctr"/>
          <a:lstStyle>
            <a:lvl1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defTabSz="1279525" rtl="0" fontAlgn="base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defTabSz="1279525" rtl="0" fontAlgn="base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defTabSz="1279525" rtl="0" fontAlgn="base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defTabSz="1279525" rtl="0" fontAlgn="base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 eaLnBrk="1" hangingPunct="1">
              <a:defRPr/>
            </a:pPr>
            <a:r>
              <a:rPr lang="en-US" altLang="ja-JP" sz="1200" kern="0" dirty="0">
                <a:latin typeface="+mj-ea"/>
              </a:rPr>
              <a:t>【</a:t>
            </a:r>
            <a:r>
              <a:rPr lang="ja-JP" altLang="en-US" sz="1200" kern="0" dirty="0">
                <a:latin typeface="+mj-ea"/>
              </a:rPr>
              <a:t>パートナー氏名</a:t>
            </a:r>
            <a:r>
              <a:rPr lang="en-US" altLang="ja-JP" sz="1200" kern="0" dirty="0">
                <a:latin typeface="+mj-ea"/>
              </a:rPr>
              <a:t>】</a:t>
            </a:r>
          </a:p>
        </p:txBody>
      </p:sp>
      <p:sp>
        <p:nvSpPr>
          <p:cNvPr id="5137" name="正方形/長方形 3">
            <a:extLst>
              <a:ext uri="{FF2B5EF4-FFF2-40B4-BE49-F238E27FC236}">
                <a16:creationId xmlns:a16="http://schemas.microsoft.com/office/drawing/2014/main" id="{BB7CA378-DDE0-4573-B0FF-03ACFF5DD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2232025"/>
            <a:ext cx="1285875" cy="134461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プレゼンター</a:t>
            </a:r>
            <a:endParaRPr lang="en-US" altLang="ja-JP" sz="14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顔写真</a:t>
            </a:r>
          </a:p>
        </p:txBody>
      </p:sp>
      <p:sp>
        <p:nvSpPr>
          <p:cNvPr id="24" name="AutoShape 13">
            <a:extLst>
              <a:ext uri="{FF2B5EF4-FFF2-40B4-BE49-F238E27FC236}">
                <a16:creationId xmlns:a16="http://schemas.microsoft.com/office/drawing/2014/main" id="{17783401-7373-4C20-BCA8-C31F10F2F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8" y="784225"/>
            <a:ext cx="4883150" cy="11461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2000">
              <a:latin typeface="+mj-ea"/>
              <a:ea typeface="+mj-ea"/>
            </a:endParaRPr>
          </a:p>
        </p:txBody>
      </p:sp>
      <p:sp>
        <p:nvSpPr>
          <p:cNvPr id="25" name="AutoShape 13">
            <a:extLst>
              <a:ext uri="{FF2B5EF4-FFF2-40B4-BE49-F238E27FC236}">
                <a16:creationId xmlns:a16="http://schemas.microsoft.com/office/drawing/2014/main" id="{B0617D9B-3DEA-41FA-99FC-F761EAFB4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3070225"/>
            <a:ext cx="3527425" cy="4953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2000">
              <a:latin typeface="+mj-ea"/>
              <a:ea typeface="+mj-ea"/>
            </a:endParaRPr>
          </a:p>
        </p:txBody>
      </p:sp>
      <p:sp>
        <p:nvSpPr>
          <p:cNvPr id="5140" name="テキスト ボックス 1">
            <a:extLst>
              <a:ext uri="{FF2B5EF4-FFF2-40B4-BE49-F238E27FC236}">
                <a16:creationId xmlns:a16="http://schemas.microsoft.com/office/drawing/2014/main" id="{23B35A26-2A84-4552-A933-61700A8CC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2195513"/>
            <a:ext cx="2198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600"/>
              <a:t>フクシマ　　　　　　マサノブ</a:t>
            </a:r>
          </a:p>
        </p:txBody>
      </p:sp>
      <p:sp>
        <p:nvSpPr>
          <p:cNvPr id="5141" name="テキスト ボックス 25">
            <a:extLst>
              <a:ext uri="{FF2B5EF4-FFF2-40B4-BE49-F238E27FC236}">
                <a16:creationId xmlns:a16="http://schemas.microsoft.com/office/drawing/2014/main" id="{AAB81418-FC4C-4536-A64E-85E21821C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3038475"/>
            <a:ext cx="2198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600"/>
              <a:t>クマ</a:t>
            </a:r>
          </a:p>
        </p:txBody>
      </p:sp>
      <p:sp>
        <p:nvSpPr>
          <p:cNvPr id="5143" name="線吹き出し 1 (枠付き) 7">
            <a:extLst>
              <a:ext uri="{FF2B5EF4-FFF2-40B4-BE49-F238E27FC236}">
                <a16:creationId xmlns:a16="http://schemas.microsoft.com/office/drawing/2014/main" id="{57AC82BB-7589-4E67-BAF7-526A77E1356C}"/>
              </a:ext>
            </a:extLst>
          </p:cNvPr>
          <p:cNvSpPr>
            <a:spLocks/>
          </p:cNvSpPr>
          <p:nvPr/>
        </p:nvSpPr>
        <p:spPr bwMode="auto">
          <a:xfrm>
            <a:off x="784225" y="4205288"/>
            <a:ext cx="3384550" cy="1152525"/>
          </a:xfrm>
          <a:prstGeom prst="borderCallout1">
            <a:avLst>
              <a:gd name="adj1" fmla="val 18750"/>
              <a:gd name="adj2" fmla="val -8333"/>
              <a:gd name="adj3" fmla="val 18532"/>
              <a:gd name="adj4" fmla="val -823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ご自身のこれまでのあゆみをご記入ください。</a:t>
            </a: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○経歴、プロフィール（こどもの時から現在まで）</a:t>
            </a: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○夢に至った経緯</a:t>
            </a: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○人生の節目の出来事など</a:t>
            </a: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　（ドリプラ</a:t>
            </a:r>
            <a:r>
              <a:rPr lang="en-US" altLang="ja-JP" sz="1200"/>
              <a:t>10</a:t>
            </a:r>
            <a:r>
              <a:rPr lang="ja-JP" altLang="en-US" sz="1200"/>
              <a:t>周年アニバーサリィのパンフレットをご参照ください）</a:t>
            </a:r>
          </a:p>
        </p:txBody>
      </p:sp>
      <p:sp>
        <p:nvSpPr>
          <p:cNvPr id="5144" name="線吹き出し 1 (枠付き) 7">
            <a:extLst>
              <a:ext uri="{FF2B5EF4-FFF2-40B4-BE49-F238E27FC236}">
                <a16:creationId xmlns:a16="http://schemas.microsoft.com/office/drawing/2014/main" id="{6FAC9E20-201A-4223-B33A-9F9CCC9D3B20}"/>
              </a:ext>
            </a:extLst>
          </p:cNvPr>
          <p:cNvSpPr>
            <a:spLocks/>
          </p:cNvSpPr>
          <p:nvPr/>
        </p:nvSpPr>
        <p:spPr bwMode="auto">
          <a:xfrm>
            <a:off x="6329363" y="3576638"/>
            <a:ext cx="4799012" cy="1112837"/>
          </a:xfrm>
          <a:prstGeom prst="borderCallout1">
            <a:avLst>
              <a:gd name="adj1" fmla="val 18750"/>
              <a:gd name="adj2" fmla="val -8333"/>
              <a:gd name="adj3" fmla="val 18532"/>
              <a:gd name="adj4" fmla="val -823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価値とは、その夢</a:t>
            </a:r>
            <a:r>
              <a:rPr lang="en-US" altLang="ja-JP" sz="1200"/>
              <a:t>(</a:t>
            </a:r>
            <a:r>
              <a:rPr lang="ja-JP" altLang="en-US" sz="1200"/>
              <a:t>事業</a:t>
            </a:r>
            <a:r>
              <a:rPr lang="en-US" altLang="ja-JP" sz="1200"/>
              <a:t>)</a:t>
            </a:r>
            <a:r>
              <a:rPr lang="ja-JP" altLang="en-US" sz="1200"/>
              <a:t>が実現した時に、世の中はどうなっているのか、</a:t>
            </a: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誰がどう幸せになっているか。何が起こっているのかということ。</a:t>
            </a: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例</a:t>
            </a:r>
            <a:r>
              <a:rPr lang="en-US" altLang="ja-JP" sz="1200"/>
              <a:t>)</a:t>
            </a:r>
            <a:r>
              <a:rPr lang="ja-JP" altLang="en-US" sz="1200"/>
              <a:t>　携帯電話は遠くの人とも話せるということは機能。</a:t>
            </a: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　　　携帯電話を使って、遠くの人と仲良くなるということが、価値。</a:t>
            </a: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sp>
        <p:nvSpPr>
          <p:cNvPr id="5145" name="線吹き出し 1 (枠付き) 7">
            <a:extLst>
              <a:ext uri="{FF2B5EF4-FFF2-40B4-BE49-F238E27FC236}">
                <a16:creationId xmlns:a16="http://schemas.microsoft.com/office/drawing/2014/main" id="{AAACAD4D-A0DC-4DA1-80A9-FB6924D5E490}"/>
              </a:ext>
            </a:extLst>
          </p:cNvPr>
          <p:cNvSpPr>
            <a:spLocks/>
          </p:cNvSpPr>
          <p:nvPr/>
        </p:nvSpPr>
        <p:spPr bwMode="auto">
          <a:xfrm>
            <a:off x="6329363" y="7464425"/>
            <a:ext cx="5111750" cy="428625"/>
          </a:xfrm>
          <a:prstGeom prst="borderCallout1">
            <a:avLst>
              <a:gd name="adj1" fmla="val 18750"/>
              <a:gd name="adj2" fmla="val -8333"/>
              <a:gd name="adj3" fmla="val 18532"/>
              <a:gd name="adj4" fmla="val -823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なぜその事業を行うのか、思いや過去の体験など、夢の背景や動機となる、自分だけの続ける理由、一人でもはじめる理由などをご記入ください。</a:t>
            </a:r>
          </a:p>
        </p:txBody>
      </p:sp>
      <p:sp>
        <p:nvSpPr>
          <p:cNvPr id="5146" name="線吹き出し 1 (枠付き) 7">
            <a:extLst>
              <a:ext uri="{FF2B5EF4-FFF2-40B4-BE49-F238E27FC236}">
                <a16:creationId xmlns:a16="http://schemas.microsoft.com/office/drawing/2014/main" id="{68ABD796-956E-4787-A4C1-524848F297B2}"/>
              </a:ext>
            </a:extLst>
          </p:cNvPr>
          <p:cNvSpPr>
            <a:spLocks/>
          </p:cNvSpPr>
          <p:nvPr/>
        </p:nvSpPr>
        <p:spPr bwMode="auto">
          <a:xfrm>
            <a:off x="6329363" y="1128713"/>
            <a:ext cx="4656137" cy="676275"/>
          </a:xfrm>
          <a:prstGeom prst="borderCallout1">
            <a:avLst>
              <a:gd name="adj1" fmla="val 18750"/>
              <a:gd name="adj2" fmla="val -8333"/>
              <a:gd name="adj3" fmla="val 18532"/>
              <a:gd name="adj4" fmla="val -823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エントリーする理由を教えてください。</a:t>
            </a: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また、ドリプラを知ったきっかけや、ここで学びたいことなど、ドリプラに対する思いと決意を記入してください。</a:t>
            </a:r>
          </a:p>
        </p:txBody>
      </p:sp>
      <p:pic>
        <p:nvPicPr>
          <p:cNvPr id="5147" name="図 1">
            <a:extLst>
              <a:ext uri="{FF2B5EF4-FFF2-40B4-BE49-F238E27FC236}">
                <a16:creationId xmlns:a16="http://schemas.microsoft.com/office/drawing/2014/main" id="{6F787987-CC4D-49CD-8BEA-55B114BF39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238" y="2316163"/>
            <a:ext cx="110331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8" name="テキスト ボックス 2">
            <a:extLst>
              <a:ext uri="{FF2B5EF4-FFF2-40B4-BE49-F238E27FC236}">
                <a16:creationId xmlns:a16="http://schemas.microsoft.com/office/drawing/2014/main" id="{F96751AD-3BEC-40BA-B53B-F97E41BE8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" y="2316163"/>
            <a:ext cx="316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2000"/>
              <a:t>福島 正伸</a:t>
            </a:r>
          </a:p>
        </p:txBody>
      </p:sp>
      <p:sp>
        <p:nvSpPr>
          <p:cNvPr id="5149" name="テキスト ボックス 40">
            <a:extLst>
              <a:ext uri="{FF2B5EF4-FFF2-40B4-BE49-F238E27FC236}">
                <a16:creationId xmlns:a16="http://schemas.microsoft.com/office/drawing/2014/main" id="{30489814-433A-47F5-9459-7CA622323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3165475"/>
            <a:ext cx="3116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2000"/>
              <a:t>クマ</a:t>
            </a:r>
          </a:p>
        </p:txBody>
      </p:sp>
      <p:sp>
        <p:nvSpPr>
          <p:cNvPr id="5150" name="テキスト ボックス 41">
            <a:extLst>
              <a:ext uri="{FF2B5EF4-FFF2-40B4-BE49-F238E27FC236}">
                <a16:creationId xmlns:a16="http://schemas.microsoft.com/office/drawing/2014/main" id="{0B381CFF-AE30-4C2E-9214-31A7D4727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1206500"/>
            <a:ext cx="3457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2000"/>
              <a:t>○○○プロジェクト</a:t>
            </a:r>
          </a:p>
        </p:txBody>
      </p:sp>
      <p:sp>
        <p:nvSpPr>
          <p:cNvPr id="32" name="Google Shape;142;p4">
            <a:extLst>
              <a:ext uri="{FF2B5EF4-FFF2-40B4-BE49-F238E27FC236}">
                <a16:creationId xmlns:a16="http://schemas.microsoft.com/office/drawing/2014/main" id="{D37CDF84-DA02-4E0B-B573-ADDF4767424D}"/>
              </a:ext>
            </a:extLst>
          </p:cNvPr>
          <p:cNvSpPr txBox="1"/>
          <p:nvPr/>
        </p:nvSpPr>
        <p:spPr>
          <a:xfrm>
            <a:off x="268287" y="6024562"/>
            <a:ext cx="4464050" cy="224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MS PGothic"/>
              <a:buNone/>
            </a:pPr>
            <a:r>
              <a:rPr lang="en-US" sz="4000" b="1" i="0" u="sng" dirty="0" err="1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PDFデータ</a:t>
            </a:r>
            <a:r>
              <a:rPr lang="en-US" sz="4000" b="0" i="0" u="sng" dirty="0" err="1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提出</a:t>
            </a:r>
            <a:r>
              <a:rPr lang="en-US" sz="4000" b="1" i="0" u="sng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　20</a:t>
            </a:r>
            <a:r>
              <a:rPr lang="en-US" sz="4000" b="1" u="sng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20</a:t>
            </a:r>
            <a:r>
              <a:rPr lang="en-US" sz="4000" b="1" i="0" u="sng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/</a:t>
            </a:r>
            <a:r>
              <a:rPr lang="en-US" sz="4000" b="1" u="sng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3</a:t>
            </a:r>
            <a:r>
              <a:rPr lang="en-US" sz="4000" b="1" i="0" u="sng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/</a:t>
            </a:r>
            <a:r>
              <a:rPr lang="en-US" sz="4000" b="1" u="sng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31</a:t>
            </a:r>
            <a:r>
              <a:rPr lang="en-US" sz="4000" b="1" i="0" u="sng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(</a:t>
            </a:r>
            <a:r>
              <a:rPr lang="en-US" sz="4000" b="1" u="sng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火</a:t>
            </a:r>
            <a:r>
              <a:rPr lang="en-US" sz="4000" b="1" i="0" u="sng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)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MS PGothic"/>
              <a:buNone/>
            </a:pPr>
            <a:r>
              <a:rPr lang="en-US" sz="4000" b="1" i="0" u="sng" dirty="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24時必着</a:t>
            </a:r>
            <a:endParaRPr dirty="0"/>
          </a:p>
        </p:txBody>
      </p:sp>
      <p:sp>
        <p:nvSpPr>
          <p:cNvPr id="33" name="Google Shape;129;p4">
            <a:extLst>
              <a:ext uri="{FF2B5EF4-FFF2-40B4-BE49-F238E27FC236}">
                <a16:creationId xmlns:a16="http://schemas.microsoft.com/office/drawing/2014/main" id="{E33ED273-02B0-411E-BBB6-213B67874EFF}"/>
              </a:ext>
            </a:extLst>
          </p:cNvPr>
          <p:cNvSpPr txBox="1"/>
          <p:nvPr/>
        </p:nvSpPr>
        <p:spPr>
          <a:xfrm>
            <a:off x="15875" y="-14287"/>
            <a:ext cx="10440987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第</a:t>
            </a:r>
            <a:r>
              <a:rPr lang="en-US" sz="2000">
                <a:solidFill>
                  <a:schemeClr val="dk1"/>
                </a:solidFill>
              </a:rPr>
              <a:t>10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回　夢（ドリーム）プラン・プレゼンテーション青森20</a:t>
            </a:r>
            <a:r>
              <a:rPr lang="en-US" sz="2000">
                <a:solidFill>
                  <a:schemeClr val="dk1"/>
                </a:solidFill>
              </a:rPr>
              <a:t>20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書類審査申込書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フッター プレースホルダ 3">
            <a:extLst>
              <a:ext uri="{FF2B5EF4-FFF2-40B4-BE49-F238E27FC236}">
                <a16:creationId xmlns:a16="http://schemas.microsoft.com/office/drawing/2014/main" id="{F7F66CA1-A650-CC48-A191-9FC73C2FD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280525" y="9372600"/>
            <a:ext cx="3470275" cy="214313"/>
          </a:xfrm>
        </p:spPr>
        <p:txBody>
          <a:bodyPr/>
          <a:lstStyle/>
          <a:p>
            <a:pPr algn="r" defTabSz="1279525">
              <a:defRPr/>
            </a:pPr>
            <a:r>
              <a:rPr lang="en-US" altLang="ja-JP" dirty="0">
                <a:latin typeface="+mn-ea"/>
              </a:rPr>
              <a:t>Dream Plan Presentation Aomori </a:t>
            </a:r>
          </a:p>
        </p:txBody>
      </p:sp>
      <p:sp>
        <p:nvSpPr>
          <p:cNvPr id="15362" name="Text Box 37">
            <a:extLst>
              <a:ext uri="{FF2B5EF4-FFF2-40B4-BE49-F238E27FC236}">
                <a16:creationId xmlns:a16="http://schemas.microsoft.com/office/drawing/2014/main" id="{F619E867-5296-7C4A-998E-71826F276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" y="79375"/>
            <a:ext cx="12734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000"/>
              <a:t>第</a:t>
            </a:r>
            <a:r>
              <a:rPr lang="en-US" altLang="ja-JP" sz="2000"/>
              <a:t>10</a:t>
            </a:r>
            <a:r>
              <a:rPr lang="ja-JP" altLang="en-US" sz="2000"/>
              <a:t>回　夢（ドリーム）プラン・プレゼンテーション青森</a:t>
            </a:r>
            <a:r>
              <a:rPr lang="en-US" altLang="ja-JP" sz="2000"/>
              <a:t>2020</a:t>
            </a:r>
            <a:r>
              <a:rPr lang="ja-JP" altLang="en-US" sz="2000"/>
              <a:t>　エントリー申込書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BB533BE-155E-6942-992B-5104189ACB95}"/>
              </a:ext>
            </a:extLst>
          </p:cNvPr>
          <p:cNvGraphicFramePr>
            <a:graphicFrameLocks noGrp="1"/>
          </p:cNvGraphicFramePr>
          <p:nvPr/>
        </p:nvGraphicFramePr>
        <p:xfrm>
          <a:off x="279400" y="768350"/>
          <a:ext cx="12025313" cy="792003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954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8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314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effectLst/>
                        </a:rPr>
                        <a:t>お名前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4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effectLst/>
                        </a:rPr>
                        <a:t>住所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4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effectLst/>
                        </a:rPr>
                        <a:t>ご連絡先</a:t>
                      </a:r>
                      <a:endParaRPr lang="en-US" altLang="ja-JP" sz="20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2000" u="none" strike="noStrike" dirty="0">
                          <a:effectLst/>
                        </a:rPr>
                        <a:t>（携帯番号）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4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effectLst/>
                        </a:rPr>
                        <a:t>メールアドレス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143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>
                          <a:effectLst/>
                        </a:rPr>
                        <a:t>参加条件</a:t>
                      </a:r>
                      <a:endParaRPr lang="en-US" altLang="ja-JP" sz="20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2000" u="none" strike="noStrike" dirty="0">
                          <a:effectLst/>
                        </a:rPr>
                        <a:t>（チェックください）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ドリプラの趣旨に共感しました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1434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プレゼンター</a:t>
                      </a:r>
                      <a:r>
                        <a:rPr lang="en-US" altLang="ja-JP" sz="2000" u="none" strike="noStrike" dirty="0">
                          <a:effectLst/>
                        </a:rPr>
                        <a:t>1</a:t>
                      </a:r>
                      <a:r>
                        <a:rPr lang="ja-JP" altLang="en-US" sz="2000" u="none" strike="noStrike" dirty="0">
                          <a:effectLst/>
                        </a:rPr>
                        <a:t>名 </a:t>
                      </a:r>
                      <a:r>
                        <a:rPr lang="en-US" altLang="ja-JP" sz="2000" u="none" strike="noStrike" dirty="0">
                          <a:effectLst/>
                        </a:rPr>
                        <a:t>+ </a:t>
                      </a:r>
                      <a:r>
                        <a:rPr lang="ja-JP" altLang="en-US" sz="2000" u="none" strike="noStrike" dirty="0">
                          <a:effectLst/>
                        </a:rPr>
                        <a:t>パートナー</a:t>
                      </a:r>
                      <a:r>
                        <a:rPr lang="en-US" altLang="ja-JP" sz="2000" u="none" strike="noStrike" dirty="0">
                          <a:effectLst/>
                        </a:rPr>
                        <a:t>1</a:t>
                      </a:r>
                      <a:r>
                        <a:rPr lang="ja-JP" altLang="en-US" sz="2000" u="none" strike="noStrike" dirty="0">
                          <a:effectLst/>
                        </a:rPr>
                        <a:t>名の計</a:t>
                      </a:r>
                      <a:r>
                        <a:rPr lang="en-US" altLang="ja-JP" sz="2000" u="none" strike="noStrike" dirty="0">
                          <a:effectLst/>
                        </a:rPr>
                        <a:t>2</a:t>
                      </a:r>
                      <a:r>
                        <a:rPr lang="ja-JP" altLang="en-US" sz="2000" u="none" strike="noStrike" dirty="0">
                          <a:effectLst/>
                        </a:rPr>
                        <a:t>名のチーム参加について了承しました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1434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</a:rPr>
                        <a:t>原則プレゼンター、パートナーで、全</a:t>
                      </a:r>
                      <a:r>
                        <a:rPr lang="en-US" altLang="ja-JP" sz="2000" u="none" strike="noStrike" dirty="0">
                          <a:effectLst/>
                        </a:rPr>
                        <a:t>8</a:t>
                      </a:r>
                      <a:r>
                        <a:rPr lang="ja-JP" altLang="en-US" sz="2000" u="none" strike="noStrike" dirty="0">
                          <a:effectLst/>
                        </a:rPr>
                        <a:t>回の相互支援会へ参加することについて了承しました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4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530869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518</Words>
  <Application>Microsoft Office PowerPoint</Application>
  <PresentationFormat>A3 297x420 mm</PresentationFormat>
  <Paragraphs>89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ＭＳ Ｐゴシック</vt:lpstr>
      <vt:lpstr>游ゴシック</vt:lpstr>
      <vt:lpstr>Arial</vt:lpstr>
      <vt:lpstr>標準デザイン</vt:lpstr>
      <vt:lpstr>PowerPoint プレゼンテーション</vt:lpstr>
      <vt:lpstr>【プレゼンター氏名】</vt:lpstr>
      <vt:lpstr>PowerPoint プレゼンテーション</vt:lpstr>
      <vt:lpstr>【プレゼンター氏名】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福島正伸</dc:creator>
  <cp:lastModifiedBy>office365</cp:lastModifiedBy>
  <cp:revision>3</cp:revision>
  <dcterms:created xsi:type="dcterms:W3CDTF">2008-01-25T13:31:26Z</dcterms:created>
  <dcterms:modified xsi:type="dcterms:W3CDTF">2020-01-20T02:04:56Z</dcterms:modified>
</cp:coreProperties>
</file>